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752"/>
    <a:srgbClr val="FF6600"/>
    <a:srgbClr val="EC9688"/>
    <a:srgbClr val="C49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9209" autoAdjust="0"/>
  </p:normalViewPr>
  <p:slideViewPr>
    <p:cSldViewPr>
      <p:cViewPr varScale="1">
        <p:scale>
          <a:sx n="66" d="100"/>
          <a:sy n="66" d="100"/>
        </p:scale>
        <p:origin x="2405" y="3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80F4B-9C09-4055-B67A-66C6089ED058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C8AE8-5AFB-44B1-BABA-74CCCAD102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602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6600" y="746125"/>
            <a:ext cx="27940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2C8AE8-5AFB-44B1-BABA-74CCCAD102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86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2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44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09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86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8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70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80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7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06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38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26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E58D7-B7E6-4233-A254-B51D73E14270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4CADF-52D8-4DF3-A388-60411B9848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30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4450"/>
          <a:stretch/>
        </p:blipFill>
        <p:spPr>
          <a:xfrm>
            <a:off x="3962910" y="73119"/>
            <a:ext cx="2444325" cy="1357819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4450"/>
          <a:stretch/>
        </p:blipFill>
        <p:spPr>
          <a:xfrm>
            <a:off x="1753210" y="1288795"/>
            <a:ext cx="1473302" cy="818417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1600" y="7614333"/>
            <a:ext cx="11140944" cy="3189096"/>
          </a:xfrm>
          <a:prstGeom prst="rect">
            <a:avLst/>
          </a:prstGeom>
        </p:spPr>
      </p:pic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 rot="21017219">
            <a:off x="227335" y="207324"/>
            <a:ext cx="1885224" cy="70988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>
                <a:solidFill>
                  <a:srgbClr val="EC968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渥美半島</a:t>
            </a:r>
            <a:endParaRPr kumimoji="1" lang="ja-JP" altLang="en-US" sz="3200" dirty="0">
              <a:solidFill>
                <a:srgbClr val="EC9688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639" y="1876860"/>
            <a:ext cx="6818176" cy="1339710"/>
          </a:xfrm>
        </p:spPr>
        <p:txBody>
          <a:bodyPr>
            <a:normAutofit/>
          </a:bodyPr>
          <a:lstStyle/>
          <a:p>
            <a:r>
              <a:rPr lang="ja-JP" alt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　笑顔で汗かき、家族の絆を深めよう ～</a:t>
            </a:r>
            <a:endParaRPr lang="en-US" altLang="ja-JP" sz="2600" dirty="0" smtClean="0">
              <a:solidFill>
                <a:schemeClr val="tx2">
                  <a:lumMod val="60000"/>
                  <a:lumOff val="4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000" cap="all" dirty="0" smtClean="0"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3" dir="5400000" sy="-100000" algn="bl"/>
                </a:effectLst>
              </a:rPr>
              <a:t>実施期間：</a:t>
            </a:r>
            <a:r>
              <a:rPr lang="ja-JP" altLang="en-US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５</a:t>
            </a:r>
            <a:r>
              <a:rPr lang="ja-JP" altLang="ja-JP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ja-JP" altLang="en-US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</a:t>
            </a:r>
            <a:r>
              <a:rPr lang="ja-JP" altLang="en-US" sz="2600" cap="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９</a:t>
            </a:r>
            <a:r>
              <a:rPr lang="ja-JP" altLang="ja-JP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ja-JP" sz="2600" cap="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月）</a:t>
            </a:r>
            <a:r>
              <a:rPr lang="ja-JP" altLang="ja-JP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ja-JP" altLang="en-US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６月２</a:t>
            </a:r>
            <a:r>
              <a:rPr lang="ja-JP" altLang="ja-JP" sz="26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</a:t>
            </a:r>
            <a:r>
              <a:rPr lang="ja-JP" altLang="ja-JP" sz="2600" cap="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3" dir="5400000" sy="-100000" algn="bl"/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（金）</a:t>
            </a:r>
            <a:endParaRPr lang="ja-JP" altLang="ja-JP" sz="2600" dirty="0"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3" dir="5400000" sy="-100000" algn="bl"/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ja-JP" altLang="en-US" dirty="0"/>
          </a:p>
        </p:txBody>
      </p:sp>
      <p:sp>
        <p:nvSpPr>
          <p:cNvPr id="6" name="サブタイトル 4"/>
          <p:cNvSpPr txBox="1">
            <a:spLocks/>
          </p:cNvSpPr>
          <p:nvPr/>
        </p:nvSpPr>
        <p:spPr>
          <a:xfrm>
            <a:off x="503235" y="5306335"/>
            <a:ext cx="4800600" cy="97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72793" y="3132091"/>
            <a:ext cx="619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2800" dirty="0" smtClean="0"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みんな</a:t>
            </a:r>
            <a:r>
              <a:rPr lang="ja-JP" altLang="ja-JP" sz="2400" dirty="0" smtClean="0"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で</a:t>
            </a:r>
            <a:r>
              <a:rPr lang="ja-JP" altLang="en-US" sz="2400" dirty="0" smtClean="0"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挑戦！</a:t>
            </a:r>
            <a:r>
              <a:rPr lang="ja-JP" altLang="en-US" sz="2400" dirty="0" smtClean="0"/>
              <a:t>　　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　　　　　　　　</a:t>
            </a:r>
            <a:endParaRPr lang="en-US" altLang="ja-JP" sz="2400" dirty="0" smtClean="0"/>
          </a:p>
          <a:p>
            <a:pPr>
              <a:lnSpc>
                <a:spcPts val="2400"/>
              </a:lnSpc>
            </a:pPr>
            <a:r>
              <a:rPr lang="ja-JP" altLang="en-US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家族</a:t>
            </a:r>
            <a:r>
              <a:rPr lang="ja-JP" altLang="en-US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で団欒、家族で行動！</a:t>
            </a:r>
            <a:endParaRPr lang="ja-JP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" name="テキスト ボックス 4"/>
          <p:cNvSpPr txBox="1"/>
          <p:nvPr/>
        </p:nvSpPr>
        <p:spPr>
          <a:xfrm>
            <a:off x="-5283968" y="365170"/>
            <a:ext cx="4976787" cy="44644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 cmpd="thinThick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ja-JP" sz="1600" kern="100" cap="all" dirty="0">
                <a:ln w="4496" cap="flat" cmpd="sng" algn="ctr">
                  <a:solidFill>
                    <a:srgbClr val="FF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reflection blurRad="12700" stA="28000" endPos="45000" dist="1003" dir="5400000" sy="-100000" algn="bl"/>
                </a:effectLst>
                <a:ea typeface="HG丸ｺﾞｼｯｸM-PRO"/>
                <a:cs typeface="Times New Roman"/>
              </a:rPr>
              <a:t>この一週間は、テレビ、スマホ、ゲームからできるだけ離れ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406400" algn="just">
              <a:spcAft>
                <a:spcPts val="0"/>
              </a:spcAft>
            </a:pPr>
            <a:r>
              <a:rPr lang="ja-JP" sz="1600" kern="100" cap="all" dirty="0">
                <a:ln w="4496" cap="flat" cmpd="sng" algn="ctr">
                  <a:solidFill>
                    <a:srgbClr val="FF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reflection blurRad="12700" stA="28000" endPos="45000" dist="1003" dir="5400000" sy="-100000" algn="bl"/>
                </a:effectLst>
                <a:ea typeface="HG丸ｺﾞｼｯｸM-PRO"/>
                <a:cs typeface="Times New Roman"/>
              </a:rPr>
              <a:t>・親子のふれあいや家族の団らんの時間をとりましょう。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406400" algn="just">
              <a:spcAft>
                <a:spcPts val="0"/>
              </a:spcAft>
            </a:pPr>
            <a:r>
              <a:rPr lang="ja-JP" sz="1600" kern="100" cap="all" dirty="0">
                <a:ln w="4496" cap="flat" cmpd="sng" algn="ctr">
                  <a:solidFill>
                    <a:srgbClr val="FF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reflection blurRad="12700" stA="28000" endPos="45000" dist="1003" dir="5400000" sy="-100000" algn="bl"/>
                </a:effectLst>
                <a:ea typeface="HG丸ｺﾞｼｯｸM-PRO"/>
                <a:cs typeface="Times New Roman"/>
              </a:rPr>
              <a:t>・学習や読書に集中して取り組みましょう。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406400" algn="just">
              <a:spcAft>
                <a:spcPts val="0"/>
              </a:spcAft>
            </a:pPr>
            <a:r>
              <a:rPr lang="ja-JP" sz="1600" kern="100" cap="all" dirty="0">
                <a:ln w="4496" cap="flat" cmpd="sng" algn="ctr">
                  <a:solidFill>
                    <a:srgbClr val="FF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reflection blurRad="12700" stA="28000" endPos="45000" dist="1003" dir="5400000" sy="-100000" algn="bl"/>
                </a:effectLst>
                <a:ea typeface="HG丸ｺﾞｼｯｸM-PRO"/>
                <a:cs typeface="Times New Roman"/>
              </a:rPr>
              <a:t>・生活習慣や心と体の健康を見直しましょう。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612140" algn="just">
              <a:spcAft>
                <a:spcPts val="0"/>
              </a:spcAft>
            </a:pPr>
            <a:r>
              <a:rPr lang="en-US" sz="1600" b="1" kern="10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203835" algn="just">
              <a:spcAft>
                <a:spcPts val="0"/>
              </a:spcAft>
            </a:pPr>
            <a:r>
              <a:rPr lang="ja-JP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各家庭で、目標を決めて、取り組みましょう。＜取り組み例＞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「食事中はテレビを消し、家族で会話をしながら食事を楽しむ。」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「毎日</a:t>
            </a:r>
            <a:r>
              <a:rPr lang="en-US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1</a:t>
            </a:r>
            <a:r>
              <a:rPr lang="ja-JP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時間、家族みんなで読書をする時間を作る。」　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600" b="1" kern="100" dirty="0">
                <a:ln>
                  <a:noFill/>
                </a:ln>
                <a:solidFill>
                  <a:srgbClr val="0070C0"/>
                </a:solidFill>
                <a:effectLst/>
                <a:ea typeface="HG丸ｺﾞｼｯｸM-PRO"/>
                <a:cs typeface="Times New Roman"/>
              </a:rPr>
              <a:t>「毎日、家族でトランプなどをして、ふれあいの時間を作る。」など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indent="203835" algn="just">
              <a:spcAft>
                <a:spcPts val="0"/>
              </a:spcAft>
            </a:pPr>
            <a:r>
              <a:rPr lang="en-US" sz="1600" b="1" kern="100" dirty="0">
                <a:ln w="8890" cap="flat" cmpd="sng" algn="ctr">
                  <a:solidFill>
                    <a:srgbClr val="FFFFFF"/>
                  </a:solidFill>
                  <a:prstDash val="solid"/>
                  <a:miter lim="0"/>
                </a:ln>
                <a:gradFill>
                  <a:gsLst>
                    <a:gs pos="0">
                      <a:srgbClr val="505050"/>
                    </a:gs>
                    <a:gs pos="49000">
                      <a:srgbClr val="595959"/>
                    </a:gs>
                    <a:gs pos="50000">
                      <a:srgbClr val="000000"/>
                    </a:gs>
                    <a:gs pos="9500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algn="tl">
                    <a:srgbClr val="000000"/>
                  </a:outerShdw>
                </a:effectLst>
                <a:latin typeface="HG丸ｺﾞｼｯｸM-PRO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401" y="8470270"/>
            <a:ext cx="6849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お問い合わせ　田原市</a:t>
            </a:r>
            <a:r>
              <a:rPr lang="ja-JP" altLang="en-US" sz="14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教育</a:t>
            </a:r>
            <a:r>
              <a:rPr lang="ja-JP" altLang="en-US" sz="14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委員会　学校教育課　</a:t>
            </a:r>
            <a:r>
              <a:rPr lang="en-US" altLang="ja-JP" sz="12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0531-23-3679</a:t>
            </a:r>
            <a:endParaRPr lang="en-US" altLang="ja-JP" sz="1400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27" y="727542"/>
            <a:ext cx="922000" cy="86409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833" y="843298"/>
            <a:ext cx="922000" cy="86409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615" y="487946"/>
            <a:ext cx="922000" cy="86409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055" y="1053791"/>
            <a:ext cx="587942" cy="565671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878" y="547389"/>
            <a:ext cx="922000" cy="864096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595" y="918971"/>
            <a:ext cx="922000" cy="86409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60" y="1216537"/>
            <a:ext cx="587942" cy="565671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352" y="681704"/>
            <a:ext cx="1000598" cy="937758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53" y="691442"/>
            <a:ext cx="922000" cy="864096"/>
          </a:xfrm>
          <a:prstGeom prst="rect">
            <a:avLst/>
          </a:prstGeom>
        </p:spPr>
      </p:pic>
      <p:sp>
        <p:nvSpPr>
          <p:cNvPr id="18" name="円形吹き出し 17"/>
          <p:cNvSpPr/>
          <p:nvPr/>
        </p:nvSpPr>
        <p:spPr>
          <a:xfrm>
            <a:off x="324891" y="3094789"/>
            <a:ext cx="2436279" cy="691761"/>
          </a:xfrm>
          <a:prstGeom prst="wedgeEllipseCallout">
            <a:avLst>
              <a:gd name="adj1" fmla="val 59526"/>
              <a:gd name="adj2" fmla="val 56435"/>
            </a:avLst>
          </a:prstGeom>
          <a:noFill/>
          <a:ln w="28575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タイトル 3"/>
          <p:cNvSpPr txBox="1">
            <a:spLocks/>
          </p:cNvSpPr>
          <p:nvPr/>
        </p:nvSpPr>
        <p:spPr>
          <a:xfrm>
            <a:off x="324891" y="4432955"/>
            <a:ext cx="6230861" cy="1410434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 cmpd="thickThin">
            <a:solidFill>
              <a:srgbClr val="EC9688"/>
            </a:solidFill>
            <a:prstDash val="sysDash"/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rgbClr val="EC968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家族で会話、</a:t>
            </a:r>
            <a:endParaRPr lang="en-US" altLang="ja-JP" sz="2400" b="1" dirty="0" smtClean="0">
              <a:solidFill>
                <a:srgbClr val="EC9688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/>
            <a:r>
              <a:rPr lang="ja-JP" altLang="en-US" sz="2400" b="1" dirty="0">
                <a:solidFill>
                  <a:srgbClr val="EC968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400" b="1" dirty="0" smtClean="0">
                <a:solidFill>
                  <a:srgbClr val="EC968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明日への活力を生み出す機会にしましょう！</a:t>
            </a:r>
            <a:endParaRPr lang="en-US" altLang="ja-JP" sz="3200" b="1" dirty="0" smtClean="0">
              <a:solidFill>
                <a:srgbClr val="EC9688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/>
            <a:endParaRPr lang="en-US" altLang="ja-JP" sz="1050" dirty="0" smtClean="0">
              <a:solidFill>
                <a:srgbClr val="EC9688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/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・家族でたくさん話をしましょう！</a:t>
            </a:r>
            <a:endParaRPr lang="en-US" altLang="ja-JP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l"/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・１日の疲れをとる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ストレッチ等を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家族で考えて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endParaRPr lang="en-US" altLang="ja-JP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l"/>
            <a:r>
              <a:rPr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　　　　　　　　　　　　　　　　　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みんな</a:t>
            </a:r>
            <a:r>
              <a:rPr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</a:t>
            </a:r>
            <a:r>
              <a:rPr lang="ja-JP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やってみよう！</a:t>
            </a:r>
            <a:endParaRPr lang="en-US" altLang="ja-JP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84957">
            <a:off x="242389" y="1301101"/>
            <a:ext cx="584267" cy="584267"/>
          </a:xfrm>
          <a:prstGeom prst="rect">
            <a:avLst/>
          </a:prstGeom>
        </p:spPr>
      </p:pic>
      <p:sp>
        <p:nvSpPr>
          <p:cNvPr id="27" name="タイトル 3"/>
          <p:cNvSpPr txBox="1">
            <a:spLocks/>
          </p:cNvSpPr>
          <p:nvPr/>
        </p:nvSpPr>
        <p:spPr>
          <a:xfrm>
            <a:off x="275084" y="5975909"/>
            <a:ext cx="6280668" cy="1380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E4675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chemeClr val="bg2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〇〇家　みんなでチャレンジ！</a:t>
            </a:r>
            <a:endParaRPr lang="en-US" altLang="ja-JP" sz="2400" b="1" dirty="0" smtClean="0">
              <a:solidFill>
                <a:schemeClr val="bg2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2400" b="1" dirty="0" smtClean="0">
                <a:solidFill>
                  <a:schemeClr val="bg2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「今日は〇〇したよ。</a:t>
            </a:r>
            <a:endParaRPr lang="en-US" altLang="ja-JP" sz="2400" b="1" dirty="0" smtClean="0">
              <a:solidFill>
                <a:schemeClr val="bg2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2400" b="1" dirty="0">
                <a:solidFill>
                  <a:schemeClr val="bg2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400" b="1" dirty="0" smtClean="0">
                <a:solidFill>
                  <a:schemeClr val="bg2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今日は、〇〇ストレッチしようよ</a:t>
            </a:r>
            <a:r>
              <a:rPr lang="ja-JP" altLang="en-US" sz="2400" b="1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！</a:t>
            </a:r>
            <a:r>
              <a:rPr lang="ja-JP" altLang="en-US" sz="2400" b="1" dirty="0" smtClean="0">
                <a:solidFill>
                  <a:schemeClr val="bg2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」</a:t>
            </a:r>
            <a:r>
              <a:rPr lang="ja-JP" altLang="en-US" sz="2400" b="1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オー！</a:t>
            </a:r>
            <a:r>
              <a:rPr lang="ja-JP" altLang="en-US" sz="2400" b="1" dirty="0" smtClean="0">
                <a:solidFill>
                  <a:schemeClr val="accent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オー！</a:t>
            </a:r>
            <a:endParaRPr lang="en-US" altLang="ja-JP" sz="2400" b="1" dirty="0" smtClean="0">
              <a:solidFill>
                <a:schemeClr val="accent6">
                  <a:lumMod val="50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29834" y="7154291"/>
            <a:ext cx="885918" cy="885918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1061">
            <a:off x="5387928" y="6160089"/>
            <a:ext cx="611897" cy="61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276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HGPｺﾞｼｯｸM</vt:lpstr>
      <vt:lpstr>HGSｺﾞｼｯｸM</vt:lpstr>
      <vt:lpstr>HG丸ｺﾞｼｯｸM-PRO</vt:lpstr>
      <vt:lpstr>HG創英角ﾎﾟｯﾌﾟ体</vt:lpstr>
      <vt:lpstr>ＭＳ Ｐゴシック</vt:lpstr>
      <vt:lpstr>ＭＳ 明朝</vt:lpstr>
      <vt:lpstr>UD デジタル 教科書体 N-B</vt:lpstr>
      <vt:lpstr>UD デジタル 教科書体 NK-B</vt:lpstr>
      <vt:lpstr>UD デジタル 教科書体 NK-R</vt:lpstr>
      <vt:lpstr>Arial</vt:lpstr>
      <vt:lpstr>Calibri</vt:lpstr>
      <vt:lpstr>Times New Roman</vt:lpstr>
      <vt:lpstr>Office ​​テーマ</vt:lpstr>
      <vt:lpstr>渥美半島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渥美半島 　アクションウィーク</dc:title>
  <dc:creator>H25-NPC-151</dc:creator>
  <cp:lastModifiedBy>R01-NPC-200</cp:lastModifiedBy>
  <cp:revision>42</cp:revision>
  <cp:lastPrinted>2023-04-11T02:12:56Z</cp:lastPrinted>
  <dcterms:created xsi:type="dcterms:W3CDTF">2018-09-26T07:23:30Z</dcterms:created>
  <dcterms:modified xsi:type="dcterms:W3CDTF">2023-04-11T09:04:43Z</dcterms:modified>
</cp:coreProperties>
</file>