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6858000" cy="9144000" type="screen4x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>
          <p15:clr>
            <a:srgbClr val="A4A3A4"/>
          </p15:clr>
        </p15:guide>
        <p15:guide id="2" pos="214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6752"/>
    <a:srgbClr val="FF6600"/>
    <a:srgbClr val="EC9688"/>
    <a:srgbClr val="C497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89209" autoAdjust="0"/>
  </p:normalViewPr>
  <p:slideViewPr>
    <p:cSldViewPr>
      <p:cViewPr varScale="1">
        <p:scale>
          <a:sx n="66" d="100"/>
          <a:sy n="66" d="100"/>
        </p:scale>
        <p:origin x="2405" y="3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904" y="-96"/>
      </p:cViewPr>
      <p:guideLst>
        <p:guide orient="horz" pos="3131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280F4B-9C09-4055-B67A-66C6089ED058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006600" y="746125"/>
            <a:ext cx="27940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2C8AE8-5AFB-44B1-BABA-74CCCAD1028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3602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006600" y="746125"/>
            <a:ext cx="2794000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2C8AE8-5AFB-44B1-BABA-74CCCAD10284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086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E58D7-B7E6-4233-A254-B51D73E14270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4CADF-52D8-4DF3-A388-60411B9848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142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E58D7-B7E6-4233-A254-B51D73E14270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4CADF-52D8-4DF3-A388-60411B9848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8446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257176" y="488951"/>
            <a:ext cx="3357563" cy="10401300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E58D7-B7E6-4233-A254-B51D73E14270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4CADF-52D8-4DF3-A388-60411B9848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3093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E58D7-B7E6-4233-A254-B51D73E14270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4CADF-52D8-4DF3-A388-60411B9848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9868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E58D7-B7E6-4233-A254-B51D73E14270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4CADF-52D8-4DF3-A388-60411B9848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8888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257176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2628901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E58D7-B7E6-4233-A254-B51D73E14270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4CADF-52D8-4DF3-A388-60411B9848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8701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E58D7-B7E6-4233-A254-B51D73E14270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4CADF-52D8-4DF3-A388-60411B9848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2802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E58D7-B7E6-4233-A254-B51D73E14270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4CADF-52D8-4DF3-A388-60411B9848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175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E58D7-B7E6-4233-A254-B51D73E14270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4CADF-52D8-4DF3-A388-60411B9848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8060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E58D7-B7E6-4233-A254-B51D73E14270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4CADF-52D8-4DF3-A388-60411B9848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2386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E58D7-B7E6-4233-A254-B51D73E14270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84CADF-52D8-4DF3-A388-60411B9848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3269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E58D7-B7E6-4233-A254-B51D73E14270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84CADF-52D8-4DF3-A388-60411B98487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4308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image" Target="../media/image7.png"/><Relationship Id="rId5" Type="http://schemas.openxmlformats.org/officeDocument/2006/relationships/image" Target="../media/image2.png"/><Relationship Id="rId1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microsoft.com/office/2007/relationships/hdphoto" Target="../media/hdphoto1.wdp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4450"/>
          <a:stretch/>
        </p:blipFill>
        <p:spPr>
          <a:xfrm>
            <a:off x="3962910" y="73119"/>
            <a:ext cx="2444325" cy="1357819"/>
          </a:xfrm>
          <a:prstGeom prst="rect">
            <a:avLst/>
          </a:prstGeom>
        </p:spPr>
      </p:pic>
      <p:pic>
        <p:nvPicPr>
          <p:cNvPr id="22" name="図 21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4450"/>
          <a:stretch/>
        </p:blipFill>
        <p:spPr>
          <a:xfrm>
            <a:off x="1753210" y="1288795"/>
            <a:ext cx="1473302" cy="818417"/>
          </a:xfrm>
          <a:prstGeom prst="rect">
            <a:avLst/>
          </a:prstGeom>
        </p:spPr>
      </p:pic>
      <p:pic>
        <p:nvPicPr>
          <p:cNvPr id="2" name="図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71600" y="7614333"/>
            <a:ext cx="11140944" cy="3189096"/>
          </a:xfrm>
          <a:prstGeom prst="rect">
            <a:avLst/>
          </a:prstGeom>
        </p:spPr>
      </p:pic>
      <p:sp>
        <p:nvSpPr>
          <p:cNvPr id="4" name="タイトル 3"/>
          <p:cNvSpPr>
            <a:spLocks noGrp="1"/>
          </p:cNvSpPr>
          <p:nvPr>
            <p:ph type="ctrTitle"/>
          </p:nvPr>
        </p:nvSpPr>
        <p:spPr>
          <a:xfrm rot="21017219">
            <a:off x="227335" y="207324"/>
            <a:ext cx="1885224" cy="709887"/>
          </a:xfrm>
        </p:spPr>
        <p:txBody>
          <a:bodyPr>
            <a:normAutofit/>
          </a:bodyPr>
          <a:lstStyle/>
          <a:p>
            <a:pPr algn="l"/>
            <a:r>
              <a:rPr kumimoji="1" lang="ja-JP" altLang="en-US" sz="3200" dirty="0" smtClean="0">
                <a:solidFill>
                  <a:srgbClr val="EC9688"/>
                </a:solidFill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渥美半島</a:t>
            </a:r>
            <a:endParaRPr kumimoji="1" lang="ja-JP" altLang="en-US" sz="3200" dirty="0">
              <a:solidFill>
                <a:srgbClr val="EC9688"/>
              </a:solidFill>
              <a:latin typeface="HG創英角ﾎﾟｯﾌﾟ体" panose="040B0A09000000000000" pitchFamily="49" charset="-128"/>
              <a:ea typeface="HG創英角ﾎﾟｯﾌﾟ体" panose="040B0A09000000000000" pitchFamily="49" charset="-128"/>
            </a:endParaRPr>
          </a:p>
        </p:txBody>
      </p:sp>
      <p:sp>
        <p:nvSpPr>
          <p:cNvPr id="5" name="サブタイトル 4"/>
          <p:cNvSpPr>
            <a:spLocks noGrp="1"/>
          </p:cNvSpPr>
          <p:nvPr>
            <p:ph type="subTitle" idx="1"/>
          </p:nvPr>
        </p:nvSpPr>
        <p:spPr>
          <a:xfrm>
            <a:off x="639" y="1876860"/>
            <a:ext cx="6818176" cy="1339710"/>
          </a:xfrm>
        </p:spPr>
        <p:txBody>
          <a:bodyPr>
            <a:normAutofit/>
          </a:bodyPr>
          <a:lstStyle/>
          <a:p>
            <a:r>
              <a:rPr lang="ja-JP" altLang="en-US" sz="2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～　笑顔で汗かき、家族の絆を深めよう ～</a:t>
            </a:r>
            <a:endParaRPr lang="en-US" altLang="ja-JP" sz="2600" dirty="0" smtClean="0">
              <a:solidFill>
                <a:schemeClr val="tx2">
                  <a:lumMod val="60000"/>
                  <a:lumOff val="40000"/>
                </a:schemeClr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lang="ja-JP" altLang="en-US" sz="2000" cap="all" dirty="0" smtClean="0">
                <a:solidFill>
                  <a:schemeClr val="bg1">
                    <a:lumMod val="50000"/>
                  </a:schemeClr>
                </a:solidFill>
                <a:effectLst>
                  <a:reflection blurRad="12700" stA="28000" endPos="45000" dist="1003" dir="5400000" sy="-100000" algn="bl"/>
                </a:effectLst>
              </a:rPr>
              <a:t>実施期間：</a:t>
            </a:r>
            <a:r>
              <a:rPr lang="ja-JP" altLang="en-US" sz="2600" cap="all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3" dir="5400000" sy="-100000" algn="bl"/>
                </a:effectLs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r>
              <a:rPr lang="ja-JP" altLang="ja-JP" sz="2600" cap="all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3" dir="5400000" sy="-100000" algn="bl"/>
                </a:effectLs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月</a:t>
            </a:r>
            <a:r>
              <a:rPr lang="ja-JP" altLang="en-US" sz="2600" cap="all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3" dir="5400000" sy="-100000" algn="bl"/>
                </a:effectLs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r>
              <a:rPr lang="ja-JP" altLang="en-US" sz="2600" cap="all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3" dir="5400000" sy="-100000" algn="bl"/>
                </a:effectLs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</a:t>
            </a:r>
            <a:r>
              <a:rPr lang="ja-JP" altLang="ja-JP" sz="2600" cap="all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3" dir="5400000" sy="-100000" algn="bl"/>
                </a:effectLs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日（</a:t>
            </a:r>
            <a:r>
              <a:rPr lang="ja-JP" altLang="ja-JP" sz="2600" cap="all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3" dir="5400000" sy="-100000" algn="bl"/>
                </a:effectLs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月）</a:t>
            </a:r>
            <a:r>
              <a:rPr lang="ja-JP" altLang="ja-JP" sz="2600" cap="all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3" dir="5400000" sy="-100000" algn="bl"/>
                </a:effectLs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～</a:t>
            </a:r>
            <a:r>
              <a:rPr lang="ja-JP" altLang="en-US" sz="2600" cap="all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3" dir="5400000" sy="-100000" algn="bl"/>
                </a:effectLs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６月２</a:t>
            </a:r>
            <a:r>
              <a:rPr lang="ja-JP" altLang="ja-JP" sz="2600" cap="all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3" dir="5400000" sy="-100000" algn="bl"/>
                </a:effectLs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日</a:t>
            </a:r>
            <a:r>
              <a:rPr lang="ja-JP" altLang="ja-JP" sz="2600" cap="all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3" dir="5400000" sy="-100000" algn="bl"/>
                </a:effectLs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（金）</a:t>
            </a:r>
            <a:endParaRPr lang="ja-JP" altLang="ja-JP" sz="2600" dirty="0">
              <a:solidFill>
                <a:schemeClr val="tx1">
                  <a:lumMod val="95000"/>
                  <a:lumOff val="5000"/>
                </a:schemeClr>
              </a:solidFill>
              <a:effectLst>
                <a:reflection blurRad="12700" stA="28000" endPos="45000" dist="1003" dir="5400000" sy="-100000" algn="bl"/>
              </a:effectLs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endParaRPr kumimoji="1" lang="ja-JP" altLang="en-US" dirty="0"/>
          </a:p>
        </p:txBody>
      </p:sp>
      <p:sp>
        <p:nvSpPr>
          <p:cNvPr id="6" name="サブタイトル 4"/>
          <p:cNvSpPr txBox="1">
            <a:spLocks/>
          </p:cNvSpPr>
          <p:nvPr/>
        </p:nvSpPr>
        <p:spPr>
          <a:xfrm>
            <a:off x="503235" y="5306335"/>
            <a:ext cx="4800600" cy="97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ja-JP" altLang="en-US" dirty="0"/>
          </a:p>
        </p:txBody>
      </p:sp>
      <p:sp>
        <p:nvSpPr>
          <p:cNvPr id="7" name="正方形/長方形 6"/>
          <p:cNvSpPr/>
          <p:nvPr/>
        </p:nvSpPr>
        <p:spPr>
          <a:xfrm>
            <a:off x="472793" y="3132091"/>
            <a:ext cx="61926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ja-JP" sz="2800" dirty="0" smtClean="0">
                <a:solidFill>
                  <a:srgbClr val="FF0000"/>
                </a:solidFill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みんな</a:t>
            </a:r>
            <a:r>
              <a:rPr lang="ja-JP" altLang="ja-JP" sz="2400" dirty="0" smtClean="0">
                <a:solidFill>
                  <a:srgbClr val="FF0000"/>
                </a:solidFill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で</a:t>
            </a:r>
            <a:r>
              <a:rPr lang="ja-JP" altLang="en-US" sz="2400" dirty="0" smtClean="0">
                <a:solidFill>
                  <a:srgbClr val="FF0000"/>
                </a:solidFill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挑戦！</a:t>
            </a:r>
            <a:r>
              <a:rPr lang="ja-JP" altLang="en-US" sz="2400" dirty="0" smtClean="0"/>
              <a:t>　　</a:t>
            </a:r>
            <a:endParaRPr lang="en-US" altLang="ja-JP" sz="2400" dirty="0" smtClean="0"/>
          </a:p>
          <a:p>
            <a:r>
              <a:rPr lang="ja-JP" altLang="en-US" sz="2400" dirty="0"/>
              <a:t>　</a:t>
            </a:r>
            <a:r>
              <a:rPr lang="ja-JP" altLang="en-US" sz="2400" dirty="0" smtClean="0"/>
              <a:t>　　　　　　　　　</a:t>
            </a:r>
            <a:endParaRPr lang="en-US" altLang="ja-JP" sz="2400" dirty="0" smtClean="0"/>
          </a:p>
          <a:p>
            <a:pPr>
              <a:lnSpc>
                <a:spcPts val="2400"/>
              </a:lnSpc>
            </a:pPr>
            <a:r>
              <a:rPr lang="ja-JP" altLang="en-US" sz="2800" dirty="0" smtClean="0"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　</a:t>
            </a:r>
            <a:r>
              <a:rPr lang="ja-JP" altLang="en-US" sz="2800" dirty="0"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家族</a:t>
            </a:r>
            <a:r>
              <a:rPr lang="ja-JP" altLang="en-US" sz="2800" dirty="0" smtClean="0"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で団欒、家族で行動！</a:t>
            </a:r>
            <a:endParaRPr lang="ja-JP" altLang="ja-JP" sz="2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4"/>
          <p:cNvSpPr txBox="1"/>
          <p:nvPr/>
        </p:nvSpPr>
        <p:spPr>
          <a:xfrm>
            <a:off x="-5283968" y="365170"/>
            <a:ext cx="4976787" cy="446449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9050" cmpd="thinThick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indent="203200" algn="just">
              <a:spcAft>
                <a:spcPts val="0"/>
              </a:spcAft>
            </a:pPr>
            <a:r>
              <a:rPr lang="ja-JP" sz="1600" kern="100" cap="all" dirty="0">
                <a:ln w="4496" cap="flat" cmpd="sng" algn="ctr">
                  <a:solidFill>
                    <a:srgbClr val="FF0000"/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reflection blurRad="12700" stA="28000" endPos="45000" dist="1003" dir="5400000" sy="-100000" algn="bl"/>
                </a:effectLst>
                <a:ea typeface="HG丸ｺﾞｼｯｸM-PRO"/>
                <a:cs typeface="Times New Roman"/>
              </a:rPr>
              <a:t>この一週間は、テレビ、スマホ、ゲームからできるだけ離れ</a:t>
            </a:r>
            <a:endParaRPr lang="ja-JP" sz="1050" kern="100" dirty="0">
              <a:effectLst/>
              <a:ea typeface="ＭＳ 明朝"/>
              <a:cs typeface="Times New Roman"/>
            </a:endParaRPr>
          </a:p>
          <a:p>
            <a:pPr indent="406400" algn="just">
              <a:spcAft>
                <a:spcPts val="0"/>
              </a:spcAft>
            </a:pPr>
            <a:r>
              <a:rPr lang="ja-JP" sz="1600" kern="100" cap="all" dirty="0">
                <a:ln w="4496" cap="flat" cmpd="sng" algn="ctr">
                  <a:solidFill>
                    <a:srgbClr val="FF0000"/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reflection blurRad="12700" stA="28000" endPos="45000" dist="1003" dir="5400000" sy="-100000" algn="bl"/>
                </a:effectLst>
                <a:ea typeface="HG丸ｺﾞｼｯｸM-PRO"/>
                <a:cs typeface="Times New Roman"/>
              </a:rPr>
              <a:t>・親子のふれあいや家族の団らんの時間をとりましょう。</a:t>
            </a:r>
            <a:endParaRPr lang="ja-JP" sz="1050" kern="100" dirty="0">
              <a:effectLst/>
              <a:ea typeface="ＭＳ 明朝"/>
              <a:cs typeface="Times New Roman"/>
            </a:endParaRPr>
          </a:p>
          <a:p>
            <a:pPr indent="406400" algn="just">
              <a:spcAft>
                <a:spcPts val="0"/>
              </a:spcAft>
            </a:pPr>
            <a:r>
              <a:rPr lang="ja-JP" sz="1600" kern="100" cap="all" dirty="0">
                <a:ln w="4496" cap="flat" cmpd="sng" algn="ctr">
                  <a:solidFill>
                    <a:srgbClr val="FF0000"/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reflection blurRad="12700" stA="28000" endPos="45000" dist="1003" dir="5400000" sy="-100000" algn="bl"/>
                </a:effectLst>
                <a:ea typeface="HG丸ｺﾞｼｯｸM-PRO"/>
                <a:cs typeface="Times New Roman"/>
              </a:rPr>
              <a:t>・学習や読書に集中して取り組みましょう。</a:t>
            </a:r>
            <a:endParaRPr lang="ja-JP" sz="1050" kern="100" dirty="0">
              <a:effectLst/>
              <a:ea typeface="ＭＳ 明朝"/>
              <a:cs typeface="Times New Roman"/>
            </a:endParaRPr>
          </a:p>
          <a:p>
            <a:pPr indent="406400" algn="just">
              <a:spcAft>
                <a:spcPts val="0"/>
              </a:spcAft>
            </a:pPr>
            <a:r>
              <a:rPr lang="ja-JP" sz="1600" kern="100" cap="all" dirty="0">
                <a:ln w="4496" cap="flat" cmpd="sng" algn="ctr">
                  <a:solidFill>
                    <a:srgbClr val="FF0000"/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reflection blurRad="12700" stA="28000" endPos="45000" dist="1003" dir="5400000" sy="-100000" algn="bl"/>
                </a:effectLst>
                <a:ea typeface="HG丸ｺﾞｼｯｸM-PRO"/>
                <a:cs typeface="Times New Roman"/>
              </a:rPr>
              <a:t>・生活習慣や心と体の健康を見直しましょう。</a:t>
            </a:r>
            <a:endParaRPr lang="ja-JP" sz="1050" kern="100" dirty="0">
              <a:effectLst/>
              <a:ea typeface="ＭＳ 明朝"/>
              <a:cs typeface="Times New Roman"/>
            </a:endParaRPr>
          </a:p>
          <a:p>
            <a:pPr indent="612140" algn="just">
              <a:spcAft>
                <a:spcPts val="0"/>
              </a:spcAft>
            </a:pPr>
            <a:r>
              <a:rPr lang="en-US" sz="1600" b="1" kern="100" dirty="0">
                <a:ln>
                  <a:noFill/>
                </a:ln>
                <a:solidFill>
                  <a:srgbClr val="0070C0"/>
                </a:solidFill>
                <a:effectLst/>
                <a:latin typeface="HG丸ｺﾞｼｯｸM-PRO"/>
                <a:ea typeface="ＭＳ 明朝"/>
                <a:cs typeface="Times New Roman"/>
              </a:rPr>
              <a:t> </a:t>
            </a:r>
            <a:endParaRPr lang="ja-JP" sz="1050" kern="100" dirty="0">
              <a:effectLst/>
              <a:ea typeface="ＭＳ 明朝"/>
              <a:cs typeface="Times New Roman"/>
            </a:endParaRPr>
          </a:p>
          <a:p>
            <a:pPr indent="203835" algn="just">
              <a:spcAft>
                <a:spcPts val="0"/>
              </a:spcAft>
            </a:pPr>
            <a:r>
              <a:rPr lang="ja-JP" sz="1600" b="1" kern="100" dirty="0">
                <a:ln>
                  <a:noFill/>
                </a:ln>
                <a:solidFill>
                  <a:srgbClr val="0070C0"/>
                </a:solidFill>
                <a:effectLst/>
                <a:ea typeface="HG丸ｺﾞｼｯｸM-PRO"/>
                <a:cs typeface="Times New Roman"/>
              </a:rPr>
              <a:t>各家庭で、目標を決めて、取り組みましょう。＜取り組み例＞</a:t>
            </a:r>
            <a:endParaRPr lang="ja-JP" sz="1050" kern="100" dirty="0">
              <a:effectLst/>
              <a:ea typeface="ＭＳ 明朝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ja-JP" sz="1600" b="1" kern="100" dirty="0">
                <a:ln>
                  <a:noFill/>
                </a:ln>
                <a:solidFill>
                  <a:srgbClr val="0070C0"/>
                </a:solidFill>
                <a:effectLst/>
                <a:ea typeface="HG丸ｺﾞｼｯｸM-PRO"/>
                <a:cs typeface="Times New Roman"/>
              </a:rPr>
              <a:t>「食事中はテレビを消し、家族で会話をしながら食事を楽しむ。」</a:t>
            </a:r>
            <a:endParaRPr lang="ja-JP" sz="1050" kern="100" dirty="0">
              <a:effectLst/>
              <a:ea typeface="ＭＳ 明朝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ja-JP" sz="1600" b="1" kern="100" dirty="0">
                <a:ln>
                  <a:noFill/>
                </a:ln>
                <a:solidFill>
                  <a:srgbClr val="0070C0"/>
                </a:solidFill>
                <a:effectLst/>
                <a:ea typeface="HG丸ｺﾞｼｯｸM-PRO"/>
                <a:cs typeface="Times New Roman"/>
              </a:rPr>
              <a:t>「毎日</a:t>
            </a:r>
            <a:r>
              <a:rPr lang="en-US" sz="1600" b="1" kern="100" dirty="0">
                <a:ln>
                  <a:noFill/>
                </a:ln>
                <a:solidFill>
                  <a:srgbClr val="0070C0"/>
                </a:solidFill>
                <a:effectLst/>
                <a:ea typeface="HG丸ｺﾞｼｯｸM-PRO"/>
                <a:cs typeface="Times New Roman"/>
              </a:rPr>
              <a:t>1</a:t>
            </a:r>
            <a:r>
              <a:rPr lang="ja-JP" sz="1600" b="1" kern="100" dirty="0">
                <a:ln>
                  <a:noFill/>
                </a:ln>
                <a:solidFill>
                  <a:srgbClr val="0070C0"/>
                </a:solidFill>
                <a:effectLst/>
                <a:ea typeface="HG丸ｺﾞｼｯｸM-PRO"/>
                <a:cs typeface="Times New Roman"/>
              </a:rPr>
              <a:t>時間、家族みんなで読書をする時間を作る。」　</a:t>
            </a:r>
            <a:endParaRPr lang="ja-JP" sz="1050" kern="100" dirty="0">
              <a:effectLst/>
              <a:ea typeface="ＭＳ 明朝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ja-JP" sz="1600" b="1" kern="100" dirty="0">
                <a:ln>
                  <a:noFill/>
                </a:ln>
                <a:solidFill>
                  <a:srgbClr val="0070C0"/>
                </a:solidFill>
                <a:effectLst/>
                <a:ea typeface="HG丸ｺﾞｼｯｸM-PRO"/>
                <a:cs typeface="Times New Roman"/>
              </a:rPr>
              <a:t>「毎日、家族でトランプなどをして、ふれあいの時間を作る。」など</a:t>
            </a:r>
            <a:endParaRPr lang="ja-JP" sz="1050" kern="100" dirty="0">
              <a:effectLst/>
              <a:ea typeface="ＭＳ 明朝"/>
              <a:cs typeface="Times New Roman"/>
            </a:endParaRPr>
          </a:p>
          <a:p>
            <a:pPr indent="203835" algn="just">
              <a:spcAft>
                <a:spcPts val="0"/>
              </a:spcAft>
            </a:pPr>
            <a:r>
              <a:rPr lang="en-US" sz="1600" b="1" kern="100" dirty="0">
                <a:ln w="8890" cap="flat" cmpd="sng" algn="ctr">
                  <a:solidFill>
                    <a:srgbClr val="FFFFFF"/>
                  </a:solidFill>
                  <a:prstDash val="solid"/>
                  <a:miter lim="0"/>
                </a:ln>
                <a:gradFill>
                  <a:gsLst>
                    <a:gs pos="0">
                      <a:srgbClr val="505050"/>
                    </a:gs>
                    <a:gs pos="49000">
                      <a:srgbClr val="595959"/>
                    </a:gs>
                    <a:gs pos="50000">
                      <a:srgbClr val="000000"/>
                    </a:gs>
                    <a:gs pos="95000">
                      <a:srgbClr val="000000"/>
                    </a:gs>
                    <a:gs pos="100000">
                      <a:srgbClr val="000000"/>
                    </a:gs>
                  </a:gsLst>
                  <a:lin ang="5400000" scaled="0"/>
                </a:gradFill>
                <a:effectLst>
                  <a:outerShdw blurRad="50800" algn="tl">
                    <a:srgbClr val="000000"/>
                  </a:outerShdw>
                </a:effectLst>
                <a:latin typeface="HG丸ｺﾞｼｯｸM-PRO"/>
                <a:ea typeface="ＭＳ 明朝"/>
                <a:cs typeface="Times New Roman"/>
              </a:rPr>
              <a:t> </a:t>
            </a:r>
            <a:endParaRPr lang="ja-JP" sz="1050" kern="100" dirty="0">
              <a:effectLst/>
              <a:ea typeface="ＭＳ 明朝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en-US" sz="1050" kern="100" dirty="0">
                <a:effectLst/>
                <a:ea typeface="ＭＳ 明朝"/>
                <a:cs typeface="Times New Roman"/>
              </a:rPr>
              <a:t> </a:t>
            </a:r>
            <a:endParaRPr lang="ja-JP" sz="1050" kern="100" dirty="0">
              <a:effectLst/>
              <a:ea typeface="ＭＳ 明朝"/>
              <a:cs typeface="Times New Roman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8401" y="8470270"/>
            <a:ext cx="684959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400" dirty="0" smtClean="0"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お問い合わせ　田原市</a:t>
            </a:r>
            <a:r>
              <a:rPr lang="ja-JP" altLang="en-US" sz="1400" dirty="0"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教育</a:t>
            </a:r>
            <a:r>
              <a:rPr lang="ja-JP" altLang="en-US" sz="1400" dirty="0" smtClean="0"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委員会　学校教育課　</a:t>
            </a:r>
            <a:r>
              <a:rPr lang="en-US" altLang="ja-JP" sz="1200" dirty="0" smtClean="0"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0531-23-3679</a:t>
            </a:r>
            <a:endParaRPr lang="en-US" altLang="ja-JP" sz="1400" dirty="0" smtClean="0"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527" y="727542"/>
            <a:ext cx="922000" cy="864096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833" y="843298"/>
            <a:ext cx="922000" cy="864096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615" y="487946"/>
            <a:ext cx="922000" cy="864096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8055" y="1053791"/>
            <a:ext cx="587942" cy="565671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2878" y="547389"/>
            <a:ext cx="922000" cy="864096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5595" y="918971"/>
            <a:ext cx="922000" cy="864096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0760" y="1216537"/>
            <a:ext cx="587942" cy="565671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352" y="681704"/>
            <a:ext cx="1000598" cy="937758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753" y="691442"/>
            <a:ext cx="922000" cy="864096"/>
          </a:xfrm>
          <a:prstGeom prst="rect">
            <a:avLst/>
          </a:prstGeom>
        </p:spPr>
      </p:pic>
      <p:sp>
        <p:nvSpPr>
          <p:cNvPr id="18" name="円形吹き出し 17"/>
          <p:cNvSpPr/>
          <p:nvPr/>
        </p:nvSpPr>
        <p:spPr>
          <a:xfrm>
            <a:off x="324891" y="3094789"/>
            <a:ext cx="2436279" cy="691761"/>
          </a:xfrm>
          <a:prstGeom prst="wedgeEllipseCallout">
            <a:avLst>
              <a:gd name="adj1" fmla="val 59526"/>
              <a:gd name="adj2" fmla="val 56435"/>
            </a:avLst>
          </a:prstGeom>
          <a:noFill/>
          <a:ln w="28575">
            <a:solidFill>
              <a:schemeClr val="accent5">
                <a:lumMod val="75000"/>
              </a:schemeClr>
            </a:solidFill>
            <a:prstDash val="sys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9" name="タイトル 3"/>
          <p:cNvSpPr txBox="1">
            <a:spLocks/>
          </p:cNvSpPr>
          <p:nvPr/>
        </p:nvSpPr>
        <p:spPr>
          <a:xfrm>
            <a:off x="324891" y="4432955"/>
            <a:ext cx="6230861" cy="1410434"/>
          </a:xfrm>
          <a:prstGeom prst="rect">
            <a:avLst/>
          </a:prstGeom>
          <a:solidFill>
            <a:schemeClr val="bg1">
              <a:alpha val="63000"/>
            </a:schemeClr>
          </a:solidFill>
          <a:ln w="34925" cmpd="thickThin">
            <a:solidFill>
              <a:srgbClr val="EC9688"/>
            </a:solidFill>
            <a:prstDash val="sysDash"/>
          </a:ln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2400" b="1" dirty="0" smtClean="0">
                <a:solidFill>
                  <a:srgbClr val="EC9688"/>
                </a:solidFill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家族で会話、</a:t>
            </a:r>
            <a:endParaRPr lang="en-US" altLang="ja-JP" sz="2400" b="1" dirty="0" smtClean="0">
              <a:solidFill>
                <a:srgbClr val="EC9688"/>
              </a:solidFill>
              <a:latin typeface="HG創英角ﾎﾟｯﾌﾟ体" panose="040B0A09000000000000" pitchFamily="49" charset="-128"/>
              <a:ea typeface="HG創英角ﾎﾟｯﾌﾟ体" panose="040B0A09000000000000" pitchFamily="49" charset="-128"/>
            </a:endParaRPr>
          </a:p>
          <a:p>
            <a:pPr algn="l"/>
            <a:r>
              <a:rPr lang="ja-JP" altLang="en-US" sz="2400" b="1" dirty="0">
                <a:solidFill>
                  <a:srgbClr val="EC9688"/>
                </a:solidFill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　</a:t>
            </a:r>
            <a:r>
              <a:rPr lang="ja-JP" altLang="en-US" sz="2400" b="1" dirty="0" smtClean="0">
                <a:solidFill>
                  <a:srgbClr val="EC9688"/>
                </a:solidFill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　明日への活力を生み出す機会にしましょう！</a:t>
            </a:r>
            <a:endParaRPr lang="en-US" altLang="ja-JP" sz="3200" b="1" dirty="0" smtClean="0">
              <a:solidFill>
                <a:srgbClr val="EC9688"/>
              </a:solidFill>
              <a:latin typeface="HG創英角ﾎﾟｯﾌﾟ体" panose="040B0A09000000000000" pitchFamily="49" charset="-128"/>
              <a:ea typeface="HG創英角ﾎﾟｯﾌﾟ体" panose="040B0A09000000000000" pitchFamily="49" charset="-128"/>
            </a:endParaRPr>
          </a:p>
          <a:p>
            <a:pPr algn="l"/>
            <a:endParaRPr lang="en-US" altLang="ja-JP" sz="1050" dirty="0" smtClean="0">
              <a:solidFill>
                <a:srgbClr val="EC9688"/>
              </a:solidFill>
              <a:latin typeface="HG創英角ﾎﾟｯﾌﾟ体" panose="040B0A09000000000000" pitchFamily="49" charset="-128"/>
              <a:ea typeface="HG創英角ﾎﾟｯﾌﾟ体" panose="040B0A09000000000000" pitchFamily="49" charset="-128"/>
            </a:endParaRPr>
          </a:p>
          <a:p>
            <a:pPr algn="l"/>
            <a:r>
              <a:rPr lang="ja-JP" alt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・家族でたくさん話をしましょう！</a:t>
            </a:r>
            <a:endParaRPr lang="en-US" altLang="ja-JP" sz="2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algn="l"/>
            <a:r>
              <a:rPr lang="ja-JP" alt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・１日の疲れをとる</a:t>
            </a:r>
            <a:r>
              <a:rPr lang="ja-JP" alt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ストレッチ等を</a:t>
            </a:r>
            <a:r>
              <a:rPr lang="ja-JP" alt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家族で考えて</a:t>
            </a:r>
            <a:r>
              <a:rPr lang="ja-JP" alt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、</a:t>
            </a:r>
            <a:endParaRPr lang="en-US" altLang="ja-JP" sz="2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pPr algn="l"/>
            <a:r>
              <a:rPr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</a:t>
            </a:r>
            <a:r>
              <a:rPr lang="ja-JP" alt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　　　　　　　　　　　　　　　　　　　　　　　　</a:t>
            </a:r>
            <a:r>
              <a:rPr lang="ja-JP" alt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みんな</a:t>
            </a:r>
            <a:r>
              <a:rPr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で</a:t>
            </a:r>
            <a:r>
              <a:rPr lang="ja-JP" alt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やってみよう！</a:t>
            </a:r>
            <a:endParaRPr lang="en-US" altLang="ja-JP" sz="2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pic>
        <p:nvPicPr>
          <p:cNvPr id="26" name="図 2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84957">
            <a:off x="242389" y="1301101"/>
            <a:ext cx="584267" cy="584267"/>
          </a:xfrm>
          <a:prstGeom prst="rect">
            <a:avLst/>
          </a:prstGeom>
        </p:spPr>
      </p:pic>
      <p:sp>
        <p:nvSpPr>
          <p:cNvPr id="27" name="タイトル 3"/>
          <p:cNvSpPr txBox="1">
            <a:spLocks/>
          </p:cNvSpPr>
          <p:nvPr/>
        </p:nvSpPr>
        <p:spPr>
          <a:xfrm>
            <a:off x="275084" y="5975909"/>
            <a:ext cx="6280668" cy="13809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E4675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2400" b="1" dirty="0" smtClean="0">
                <a:solidFill>
                  <a:schemeClr val="bg2">
                    <a:lumMod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〇〇家　みんなでチャレンジ！</a:t>
            </a:r>
            <a:endParaRPr lang="en-US" altLang="ja-JP" sz="2400" b="1" dirty="0" smtClean="0">
              <a:solidFill>
                <a:schemeClr val="bg2">
                  <a:lumMod val="25000"/>
                </a:schemeClr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l"/>
            <a:r>
              <a:rPr lang="ja-JP" altLang="en-US" sz="2400" b="1" dirty="0" smtClean="0">
                <a:solidFill>
                  <a:schemeClr val="bg2">
                    <a:lumMod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「今日は〇〇したよ。</a:t>
            </a:r>
            <a:endParaRPr lang="en-US" altLang="ja-JP" sz="2400" b="1" dirty="0" smtClean="0">
              <a:solidFill>
                <a:schemeClr val="bg2">
                  <a:lumMod val="25000"/>
                </a:schemeClr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l"/>
            <a:r>
              <a:rPr lang="ja-JP" altLang="en-US" sz="2400" b="1" dirty="0">
                <a:solidFill>
                  <a:schemeClr val="bg2">
                    <a:lumMod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lang="ja-JP" altLang="en-US" sz="2400" b="1" dirty="0" smtClean="0">
                <a:solidFill>
                  <a:schemeClr val="bg2">
                    <a:lumMod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今日は、〇〇ストレッチしようよ</a:t>
            </a:r>
            <a:r>
              <a:rPr lang="ja-JP" altLang="en-US" sz="2400" b="1" dirty="0" smtClean="0">
                <a:solidFill>
                  <a:srgbClr val="FF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！</a:t>
            </a:r>
            <a:r>
              <a:rPr lang="ja-JP" altLang="en-US" sz="2400" b="1" dirty="0" smtClean="0">
                <a:solidFill>
                  <a:schemeClr val="bg2">
                    <a:lumMod val="25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」</a:t>
            </a:r>
            <a:r>
              <a:rPr lang="ja-JP" altLang="en-US" sz="2400" b="1" dirty="0" smtClean="0">
                <a:solidFill>
                  <a:srgbClr val="FF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オー！</a:t>
            </a:r>
            <a:r>
              <a:rPr lang="ja-JP" altLang="en-US" sz="2400" b="1" dirty="0" smtClean="0">
                <a:solidFill>
                  <a:schemeClr val="accent1">
                    <a:lumMod val="50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オー！</a:t>
            </a:r>
            <a:endParaRPr lang="en-US" altLang="ja-JP" sz="2400" b="1" dirty="0" smtClean="0">
              <a:solidFill>
                <a:schemeClr val="accent6">
                  <a:lumMod val="50000"/>
                </a:schemeClr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25" name="図 24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29834" y="7154291"/>
            <a:ext cx="885918" cy="885918"/>
          </a:xfrm>
          <a:prstGeom prst="rect">
            <a:avLst/>
          </a:prstGeom>
        </p:spPr>
      </p:pic>
      <p:pic>
        <p:nvPicPr>
          <p:cNvPr id="24" name="図 2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1061">
            <a:off x="5387928" y="6160089"/>
            <a:ext cx="611897" cy="61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59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ウェーブ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794</TotalTime>
  <Words>276</Words>
  <Application>Microsoft Office PowerPoint</Application>
  <PresentationFormat>画面に合わせる (4:3)</PresentationFormat>
  <Paragraphs>28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4" baseType="lpstr">
      <vt:lpstr>HGPｺﾞｼｯｸM</vt:lpstr>
      <vt:lpstr>HGSｺﾞｼｯｸM</vt:lpstr>
      <vt:lpstr>HG丸ｺﾞｼｯｸM-PRO</vt:lpstr>
      <vt:lpstr>HG創英角ﾎﾟｯﾌﾟ体</vt:lpstr>
      <vt:lpstr>ＭＳ Ｐゴシック</vt:lpstr>
      <vt:lpstr>ＭＳ 明朝</vt:lpstr>
      <vt:lpstr>UD デジタル 教科書体 N-B</vt:lpstr>
      <vt:lpstr>UD デジタル 教科書体 NK-B</vt:lpstr>
      <vt:lpstr>UD デジタル 教科書体 NK-R</vt:lpstr>
      <vt:lpstr>Arial</vt:lpstr>
      <vt:lpstr>Calibri</vt:lpstr>
      <vt:lpstr>Times New Roman</vt:lpstr>
      <vt:lpstr>Office ​​テーマ</vt:lpstr>
      <vt:lpstr>渥美半島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渥美半島 　アクションウィーク</dc:title>
  <dc:creator>H25-NPC-151</dc:creator>
  <cp:lastModifiedBy>R01-NPC-200</cp:lastModifiedBy>
  <cp:revision>42</cp:revision>
  <cp:lastPrinted>2023-04-11T02:12:56Z</cp:lastPrinted>
  <dcterms:created xsi:type="dcterms:W3CDTF">2018-09-26T07:23:30Z</dcterms:created>
  <dcterms:modified xsi:type="dcterms:W3CDTF">2023-04-11T09:04:43Z</dcterms:modified>
</cp:coreProperties>
</file>